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3" r:id="rId5"/>
    <p:sldId id="258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BEB91-C0D7-401E-9400-5321832B5ED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25D4B-139F-4800-8DA9-B0137D4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6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25D4B-139F-4800-8DA9-B0137D4488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2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25D4B-139F-4800-8DA9-B0137D4488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5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25D4B-139F-4800-8DA9-B0137D4488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5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25D4B-139F-4800-8DA9-B0137D4488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0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25D4B-139F-4800-8DA9-B0137D4488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bartssolutions.com/data-benefits-speed-specificity-pg-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910" y="1"/>
            <a:ext cx="10365571" cy="721216"/>
          </a:xfrm>
        </p:spPr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</a:rPr>
              <a:t>     </a:t>
            </a:r>
            <a:r>
              <a:rPr lang="en-US" sz="2400" b="1" dirty="0" err="1" smtClean="0">
                <a:solidFill>
                  <a:srgbClr val="FFC000"/>
                </a:solidFill>
              </a:rPr>
              <a:t>Starwriter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Medical Data </a:t>
            </a:r>
            <a:r>
              <a:rPr lang="en-US" sz="2400" dirty="0" smtClean="0">
                <a:solidFill>
                  <a:srgbClr val="FFC000"/>
                </a:solidFill>
              </a:rPr>
              <a:t>– the “ Next </a:t>
            </a:r>
            <a:r>
              <a:rPr lang="en-US" sz="2400" dirty="0" smtClean="0">
                <a:solidFill>
                  <a:srgbClr val="FFC000"/>
                </a:solidFill>
              </a:rPr>
              <a:t>Generation” </a:t>
            </a:r>
            <a:r>
              <a:rPr lang="en-US" sz="2400" dirty="0" smtClean="0">
                <a:solidFill>
                  <a:srgbClr val="FFC000"/>
                </a:solidFill>
              </a:rPr>
              <a:t>of data sources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10" y="811369"/>
            <a:ext cx="105862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Starwriter</a:t>
            </a:r>
            <a:r>
              <a:rPr lang="en-US" dirty="0" smtClean="0">
                <a:solidFill>
                  <a:srgbClr val="FFC000"/>
                </a:solidFill>
              </a:rPr>
              <a:t> Medical Data is </a:t>
            </a:r>
            <a:r>
              <a:rPr lang="en-US" dirty="0" smtClean="0">
                <a:solidFill>
                  <a:srgbClr val="FFC000"/>
                </a:solidFill>
              </a:rPr>
              <a:t>the only data source </a:t>
            </a:r>
            <a:r>
              <a:rPr lang="en-US" dirty="0" smtClean="0">
                <a:solidFill>
                  <a:srgbClr val="FFC000"/>
                </a:solidFill>
              </a:rPr>
              <a:t>that streams data in real-time to your company/teams.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Consequently, </a:t>
            </a:r>
            <a:r>
              <a:rPr lang="en-US" dirty="0" err="1" smtClean="0">
                <a:solidFill>
                  <a:srgbClr val="FFC000"/>
                </a:solidFill>
              </a:rPr>
              <a:t>Starwriter</a:t>
            </a:r>
            <a:r>
              <a:rPr lang="en-US" dirty="0" smtClean="0">
                <a:solidFill>
                  <a:srgbClr val="FFC000"/>
                </a:solidFill>
              </a:rPr>
              <a:t> is </a:t>
            </a:r>
            <a:r>
              <a:rPr lang="en-US" dirty="0" smtClean="0">
                <a:solidFill>
                  <a:srgbClr val="FFC000"/>
                </a:solidFill>
              </a:rPr>
              <a:t>emerging </a:t>
            </a:r>
            <a:r>
              <a:rPr lang="en-US" dirty="0" smtClean="0">
                <a:solidFill>
                  <a:srgbClr val="FFC000"/>
                </a:solidFill>
              </a:rPr>
              <a:t>in our field as the Pinnacle of structured, </a:t>
            </a:r>
            <a:r>
              <a:rPr lang="en-US" dirty="0" smtClean="0">
                <a:solidFill>
                  <a:srgbClr val="FFC000"/>
                </a:solidFill>
              </a:rPr>
              <a:t>clinical/medical data </a:t>
            </a:r>
            <a:r>
              <a:rPr lang="en-US" dirty="0" smtClean="0">
                <a:solidFill>
                  <a:srgbClr val="FFC000"/>
                </a:solidFill>
              </a:rPr>
              <a:t>sources.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err="1" smtClean="0">
                <a:solidFill>
                  <a:srgbClr val="FFC000"/>
                </a:solidFill>
              </a:rPr>
              <a:t>Starwriter</a:t>
            </a:r>
            <a:r>
              <a:rPr lang="en-US" dirty="0" smtClean="0">
                <a:solidFill>
                  <a:srgbClr val="FFC000"/>
                </a:solidFill>
              </a:rPr>
              <a:t> Medical Data’s </a:t>
            </a:r>
            <a:r>
              <a:rPr lang="en-US" b="1" dirty="0" smtClean="0">
                <a:solidFill>
                  <a:srgbClr val="FFC000"/>
                </a:solidFill>
              </a:rPr>
              <a:t>Patented process </a:t>
            </a:r>
            <a:r>
              <a:rPr lang="en-US" dirty="0" smtClean="0">
                <a:solidFill>
                  <a:srgbClr val="FFC000"/>
                </a:solidFill>
              </a:rPr>
              <a:t>is what makes us unique and </a:t>
            </a:r>
          </a:p>
          <a:p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 smtClean="0">
                <a:solidFill>
                  <a:srgbClr val="FFC000"/>
                </a:solidFill>
              </a:rPr>
              <a:t>ruly the “ Next </a:t>
            </a:r>
            <a:r>
              <a:rPr lang="en-US" dirty="0" smtClean="0">
                <a:solidFill>
                  <a:srgbClr val="FFC000"/>
                </a:solidFill>
              </a:rPr>
              <a:t>Generation” </a:t>
            </a:r>
            <a:r>
              <a:rPr lang="en-US" dirty="0" smtClean="0">
                <a:solidFill>
                  <a:srgbClr val="FFC000"/>
                </a:solidFill>
              </a:rPr>
              <a:t>of data sources. 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Starwriter’s</a:t>
            </a:r>
            <a:r>
              <a:rPr lang="en-US" dirty="0" smtClean="0">
                <a:solidFill>
                  <a:srgbClr val="FFC000"/>
                </a:solidFill>
              </a:rPr>
              <a:t> collection arm for data, is it’s EMR system – DOX EMR,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which is a 2015/stage 3 certified EMR system. 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Our </a:t>
            </a:r>
            <a:r>
              <a:rPr lang="en-US" dirty="0" smtClean="0">
                <a:solidFill>
                  <a:srgbClr val="FFC000"/>
                </a:solidFill>
              </a:rPr>
              <a:t>data is EHR data, however, the unique key is that we are </a:t>
            </a:r>
            <a:r>
              <a:rPr lang="en-US" b="1" dirty="0" smtClean="0">
                <a:solidFill>
                  <a:srgbClr val="FFC000"/>
                </a:solidFill>
              </a:rPr>
              <a:t>Data Base Driven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 smtClean="0">
                <a:solidFill>
                  <a:srgbClr val="FFC000"/>
                </a:solidFill>
              </a:rPr>
              <a:t>ll selections that are made in the chart note creation process, by healthcare </a:t>
            </a:r>
            <a:r>
              <a:rPr lang="en-US" dirty="0" smtClean="0">
                <a:solidFill>
                  <a:srgbClr val="FFC000"/>
                </a:solidFill>
              </a:rPr>
              <a:t>providers, </a:t>
            </a:r>
            <a:r>
              <a:rPr lang="en-US" dirty="0" smtClean="0">
                <a:solidFill>
                  <a:srgbClr val="FFC000"/>
                </a:solidFill>
              </a:rPr>
              <a:t>is moved directly into our data base-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So, </a:t>
            </a:r>
            <a:r>
              <a:rPr lang="en-US" dirty="0" err="1" smtClean="0">
                <a:solidFill>
                  <a:srgbClr val="FFC000"/>
                </a:solidFill>
              </a:rPr>
              <a:t>Starwriter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provides teams at pharma, </a:t>
            </a:r>
            <a:r>
              <a:rPr lang="en-US" b="1" dirty="0" smtClean="0">
                <a:solidFill>
                  <a:srgbClr val="FFC000"/>
                </a:solidFill>
              </a:rPr>
              <a:t>complete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control</a:t>
            </a:r>
            <a:r>
              <a:rPr lang="en-US" dirty="0" smtClean="0">
                <a:solidFill>
                  <a:srgbClr val="FFC000"/>
                </a:solidFill>
              </a:rPr>
              <a:t> of data details and </a:t>
            </a:r>
            <a:r>
              <a:rPr lang="en-US" dirty="0" smtClean="0">
                <a:solidFill>
                  <a:srgbClr val="FFC000"/>
                </a:solidFill>
              </a:rPr>
              <a:t>content</a:t>
            </a:r>
            <a:r>
              <a:rPr lang="en-US" dirty="0" smtClean="0">
                <a:solidFill>
                  <a:srgbClr val="FFC000"/>
                </a:solidFill>
              </a:rPr>
              <a:t>, which ensures both highest quality and accuracy of our data for your teams’  DCTs, RWE, HEOR, VEO, PRO and all of your company’s analytics and data needs.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Once the healthcare provider completes their chart note- </a:t>
            </a:r>
            <a:r>
              <a:rPr lang="en-US" dirty="0" smtClean="0">
                <a:solidFill>
                  <a:srgbClr val="FFC000"/>
                </a:solidFill>
              </a:rPr>
              <a:t> as mentioned above, </a:t>
            </a:r>
            <a:r>
              <a:rPr lang="en-US" dirty="0" err="1" smtClean="0">
                <a:solidFill>
                  <a:srgbClr val="FFC000"/>
                </a:solidFill>
              </a:rPr>
              <a:t>Starwriter’s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structured data </a:t>
            </a:r>
            <a:r>
              <a:rPr lang="en-US" b="1" dirty="0" smtClean="0">
                <a:solidFill>
                  <a:srgbClr val="FFC000"/>
                </a:solidFill>
              </a:rPr>
              <a:t>is  immediately available </a:t>
            </a:r>
            <a:r>
              <a:rPr lang="en-US" dirty="0" smtClean="0">
                <a:solidFill>
                  <a:srgbClr val="FFC000"/>
                </a:solidFill>
              </a:rPr>
              <a:t>to </a:t>
            </a:r>
            <a:r>
              <a:rPr lang="en-US" dirty="0" smtClean="0">
                <a:solidFill>
                  <a:srgbClr val="FFC000"/>
                </a:solidFill>
              </a:rPr>
              <a:t>pharma </a:t>
            </a:r>
            <a:r>
              <a:rPr lang="en-US" dirty="0" smtClean="0">
                <a:solidFill>
                  <a:srgbClr val="FFC000"/>
                </a:solidFill>
              </a:rPr>
              <a:t>teams for evaluation. </a:t>
            </a:r>
          </a:p>
          <a:p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1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90" y="218941"/>
            <a:ext cx="10315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Starwriter’s</a:t>
            </a:r>
            <a:r>
              <a:rPr lang="en-US" dirty="0" smtClean="0">
                <a:solidFill>
                  <a:srgbClr val="FFC000"/>
                </a:solidFill>
              </a:rPr>
              <a:t> patented process </a:t>
            </a:r>
            <a:r>
              <a:rPr lang="en-US" dirty="0">
                <a:solidFill>
                  <a:srgbClr val="FFC000"/>
                </a:solidFill>
              </a:rPr>
              <a:t>is in sharp contrast to all other EMR systems, in which the chart notes are created by </a:t>
            </a:r>
            <a:r>
              <a:rPr lang="en-US" dirty="0" smtClean="0">
                <a:solidFill>
                  <a:srgbClr val="FFC000"/>
                </a:solidFill>
              </a:rPr>
              <a:t>healthcare </a:t>
            </a:r>
            <a:r>
              <a:rPr lang="en-US" dirty="0">
                <a:solidFill>
                  <a:srgbClr val="FFC000"/>
                </a:solidFill>
              </a:rPr>
              <a:t>providers either </a:t>
            </a:r>
            <a:r>
              <a:rPr lang="en-US" dirty="0" smtClean="0">
                <a:solidFill>
                  <a:srgbClr val="FFC000"/>
                </a:solidFill>
              </a:rPr>
              <a:t>using </a:t>
            </a:r>
            <a:r>
              <a:rPr lang="en-US" dirty="0">
                <a:solidFill>
                  <a:srgbClr val="FFC000"/>
                </a:solidFill>
              </a:rPr>
              <a:t>pre-built ” customized” templates or even </a:t>
            </a:r>
            <a:r>
              <a:rPr lang="en-US" dirty="0" smtClean="0">
                <a:solidFill>
                  <a:srgbClr val="FFC000"/>
                </a:solidFill>
              </a:rPr>
              <a:t>typing </a:t>
            </a:r>
            <a:r>
              <a:rPr lang="en-US" dirty="0">
                <a:solidFill>
                  <a:srgbClr val="FFC000"/>
                </a:solidFill>
              </a:rPr>
              <a:t>individual chart notes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Both of which introduce large numbers of unaccounted for variables and contribute to “uncertainty of data</a:t>
            </a:r>
            <a:r>
              <a:rPr lang="en-US" dirty="0" smtClean="0">
                <a:solidFill>
                  <a:srgbClr val="FFC000"/>
                </a:solidFill>
              </a:rPr>
              <a:t>”.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 Additionally, both </a:t>
            </a:r>
            <a:r>
              <a:rPr lang="en-US" dirty="0">
                <a:solidFill>
                  <a:srgbClr val="FFC000"/>
                </a:solidFill>
              </a:rPr>
              <a:t>of these 2 methods used by </a:t>
            </a:r>
            <a:r>
              <a:rPr lang="en-US" b="1" dirty="0">
                <a:solidFill>
                  <a:srgbClr val="FFC000"/>
                </a:solidFill>
              </a:rPr>
              <a:t>other EMR systems </a:t>
            </a:r>
            <a:r>
              <a:rPr lang="en-US" dirty="0">
                <a:solidFill>
                  <a:srgbClr val="FFC000"/>
                </a:solidFill>
              </a:rPr>
              <a:t>only create Flat </a:t>
            </a:r>
            <a:r>
              <a:rPr lang="en-US" dirty="0" smtClean="0">
                <a:solidFill>
                  <a:srgbClr val="FFC000"/>
                </a:solidFill>
              </a:rPr>
              <a:t>text (Word documents, </a:t>
            </a:r>
            <a:r>
              <a:rPr lang="en-US" dirty="0" err="1" smtClean="0">
                <a:solidFill>
                  <a:srgbClr val="FFC000"/>
                </a:solidFill>
              </a:rPr>
              <a:t>etc</a:t>
            </a:r>
            <a:r>
              <a:rPr lang="en-US" dirty="0" smtClean="0">
                <a:solidFill>
                  <a:srgbClr val="FFC000"/>
                </a:solidFill>
              </a:rPr>
              <a:t>), </a:t>
            </a:r>
            <a:r>
              <a:rPr lang="en-US" dirty="0">
                <a:solidFill>
                  <a:srgbClr val="FFC000"/>
                </a:solidFill>
              </a:rPr>
              <a:t>which then must by “ scraped” by some method ( typically key word or billing code searches, </a:t>
            </a:r>
            <a:r>
              <a:rPr lang="en-US" dirty="0" err="1">
                <a:solidFill>
                  <a:srgbClr val="FFC000"/>
                </a:solidFill>
              </a:rPr>
              <a:t>etc</a:t>
            </a:r>
            <a:r>
              <a:rPr lang="en-US" dirty="0">
                <a:solidFill>
                  <a:srgbClr val="FFC000"/>
                </a:solidFill>
              </a:rPr>
              <a:t>) and </a:t>
            </a:r>
            <a:r>
              <a:rPr lang="en-US" dirty="0" smtClean="0">
                <a:solidFill>
                  <a:srgbClr val="FFC000"/>
                </a:solidFill>
              </a:rPr>
              <a:t>then details </a:t>
            </a:r>
            <a:r>
              <a:rPr lang="en-US" dirty="0" smtClean="0">
                <a:solidFill>
                  <a:srgbClr val="FFC000"/>
                </a:solidFill>
              </a:rPr>
              <a:t>must, somehow, </a:t>
            </a:r>
            <a:r>
              <a:rPr lang="en-US" dirty="0" smtClean="0">
                <a:solidFill>
                  <a:srgbClr val="FFC000"/>
                </a:solidFill>
              </a:rPr>
              <a:t>be entered </a:t>
            </a:r>
            <a:r>
              <a:rPr lang="en-US" dirty="0">
                <a:solidFill>
                  <a:srgbClr val="FFC000"/>
                </a:solidFill>
              </a:rPr>
              <a:t>into a data base.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data that is extracted using these methods from other EMR systems is </a:t>
            </a:r>
            <a:r>
              <a:rPr lang="en-US" dirty="0" smtClean="0">
                <a:solidFill>
                  <a:srgbClr val="FFC000"/>
                </a:solidFill>
              </a:rPr>
              <a:t>unstructured </a:t>
            </a:r>
            <a:r>
              <a:rPr lang="en-US" dirty="0">
                <a:solidFill>
                  <a:srgbClr val="FFC000"/>
                </a:solidFill>
              </a:rPr>
              <a:t>data and typically lacks key details that are essential for teams at pharma and medical device companies to perform their analytics with accuracy and </a:t>
            </a:r>
            <a:r>
              <a:rPr lang="en-US" dirty="0" smtClean="0">
                <a:solidFill>
                  <a:srgbClr val="FFC000"/>
                </a:solidFill>
              </a:rPr>
              <a:t>precision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for </a:t>
            </a:r>
            <a:r>
              <a:rPr lang="en-US" dirty="0">
                <a:solidFill>
                  <a:srgbClr val="FFC000"/>
                </a:solidFill>
              </a:rPr>
              <a:t>RWE, HEOR, VEO, PRO, </a:t>
            </a:r>
            <a:r>
              <a:rPr lang="en-US" dirty="0" smtClean="0">
                <a:solidFill>
                  <a:srgbClr val="FFC000"/>
                </a:solidFill>
              </a:rPr>
              <a:t>etc.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Frequently, analytics teams, may not even be aware of or fully appreciate the effects this </a:t>
            </a:r>
            <a:r>
              <a:rPr lang="en-US" dirty="0" smtClean="0">
                <a:solidFill>
                  <a:srgbClr val="FFC000"/>
                </a:solidFill>
              </a:rPr>
              <a:t>“uncertainty </a:t>
            </a:r>
            <a:r>
              <a:rPr lang="en-US" dirty="0">
                <a:solidFill>
                  <a:srgbClr val="FFC000"/>
                </a:solidFill>
              </a:rPr>
              <a:t>of data</a:t>
            </a:r>
            <a:r>
              <a:rPr lang="en-US" dirty="0" smtClean="0">
                <a:solidFill>
                  <a:srgbClr val="FFC000"/>
                </a:solidFill>
              </a:rPr>
              <a:t>”, issues with claims based </a:t>
            </a:r>
            <a:r>
              <a:rPr lang="en-US" dirty="0" err="1" smtClean="0">
                <a:solidFill>
                  <a:srgbClr val="FFC000"/>
                </a:solidFill>
              </a:rPr>
              <a:t>data,etc</a:t>
            </a: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dirty="0">
                <a:solidFill>
                  <a:srgbClr val="FFC000"/>
                </a:solidFill>
              </a:rPr>
              <a:t>is having on their analyses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We discuss these challenges in detail in videos we have created on our website.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           </a:t>
            </a:r>
            <a:r>
              <a:rPr lang="en-US" u="sng" dirty="0">
                <a:hlinkClick r:id="rId3"/>
              </a:rPr>
              <a:t>http://www.drbartssolutions.com/data-benefits-speed-specificity-pg-2.html</a:t>
            </a:r>
            <a:endParaRPr lang="en-US" dirty="0"/>
          </a:p>
          <a:p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364" y="491319"/>
            <a:ext cx="10509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Data </a:t>
            </a:r>
            <a:r>
              <a:rPr lang="en-US" b="1" dirty="0">
                <a:solidFill>
                  <a:srgbClr val="FFC000"/>
                </a:solidFill>
              </a:rPr>
              <a:t>base </a:t>
            </a:r>
            <a:r>
              <a:rPr lang="en-US" b="1" dirty="0" smtClean="0">
                <a:solidFill>
                  <a:srgbClr val="FFC000"/>
                </a:solidFill>
              </a:rPr>
              <a:t>driven/ </a:t>
            </a:r>
            <a:r>
              <a:rPr lang="en-US" b="1" dirty="0">
                <a:solidFill>
                  <a:srgbClr val="FFC000"/>
                </a:solidFill>
              </a:rPr>
              <a:t>Structured </a:t>
            </a:r>
            <a:r>
              <a:rPr lang="en-US" b="1" dirty="0">
                <a:solidFill>
                  <a:srgbClr val="FFC000"/>
                </a:solidFill>
              </a:rPr>
              <a:t>data </a:t>
            </a:r>
            <a:r>
              <a:rPr lang="en-US" b="1" dirty="0" smtClean="0">
                <a:solidFill>
                  <a:srgbClr val="FFC000"/>
                </a:solidFill>
              </a:rPr>
              <a:t>base </a:t>
            </a:r>
            <a:r>
              <a:rPr lang="en-US" dirty="0" smtClean="0">
                <a:solidFill>
                  <a:srgbClr val="FFC000"/>
                </a:solidFill>
              </a:rPr>
              <a:t>-  </a:t>
            </a:r>
            <a:r>
              <a:rPr lang="en-US" dirty="0" smtClean="0">
                <a:solidFill>
                  <a:srgbClr val="FFC000"/>
                </a:solidFill>
              </a:rPr>
              <a:t>yields </a:t>
            </a:r>
            <a:r>
              <a:rPr lang="en-US" dirty="0" smtClean="0">
                <a:solidFill>
                  <a:srgbClr val="FFC000"/>
                </a:solidFill>
              </a:rPr>
              <a:t>greatest detail </a:t>
            </a:r>
            <a:r>
              <a:rPr lang="en-US" dirty="0">
                <a:solidFill>
                  <a:srgbClr val="FFC000"/>
                </a:solidFill>
              </a:rPr>
              <a:t>and accuracy of data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      Most everyone in our field is aware of EDC systems (Electronic Data Capture</a:t>
            </a:r>
            <a:r>
              <a:rPr lang="en-US" dirty="0" smtClean="0">
                <a:solidFill>
                  <a:srgbClr val="FFC000"/>
                </a:solidFill>
              </a:rPr>
              <a:t>).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These are typically separate apps, that some one has to use to </a:t>
            </a:r>
            <a:r>
              <a:rPr lang="en-US" i="1" dirty="0">
                <a:solidFill>
                  <a:srgbClr val="FFC000"/>
                </a:solidFill>
              </a:rPr>
              <a:t>manually</a:t>
            </a:r>
            <a:r>
              <a:rPr lang="en-US" dirty="0">
                <a:solidFill>
                  <a:srgbClr val="FFC000"/>
                </a:solidFill>
              </a:rPr>
              <a:t> enter </a:t>
            </a:r>
            <a:r>
              <a:rPr lang="en-US" dirty="0" smtClean="0">
                <a:solidFill>
                  <a:srgbClr val="FFC000"/>
                </a:solidFill>
              </a:rPr>
              <a:t>details </a:t>
            </a:r>
            <a:r>
              <a:rPr lang="en-US" dirty="0">
                <a:solidFill>
                  <a:srgbClr val="FFC000"/>
                </a:solidFill>
              </a:rPr>
              <a:t>from EHR chart </a:t>
            </a:r>
            <a:r>
              <a:rPr lang="en-US" dirty="0" smtClean="0">
                <a:solidFill>
                  <a:srgbClr val="FFC000"/>
                </a:solidFill>
              </a:rPr>
              <a:t>notes, </a:t>
            </a:r>
            <a:r>
              <a:rPr lang="en-US" i="1" dirty="0">
                <a:solidFill>
                  <a:srgbClr val="FFC000"/>
                </a:solidFill>
              </a:rPr>
              <a:t>as they interpret them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>
                <a:solidFill>
                  <a:srgbClr val="FFC000"/>
                </a:solidFill>
              </a:rPr>
              <a:t>into the EDC.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With </a:t>
            </a:r>
            <a:r>
              <a:rPr lang="en-US" dirty="0" err="1" smtClean="0">
                <a:solidFill>
                  <a:srgbClr val="FFC000"/>
                </a:solidFill>
              </a:rPr>
              <a:t>Starwriter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-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the EMR system </a:t>
            </a:r>
            <a:r>
              <a:rPr lang="en-US" i="1" dirty="0">
                <a:solidFill>
                  <a:srgbClr val="FFC000"/>
                </a:solidFill>
              </a:rPr>
              <a:t>is</a:t>
            </a:r>
            <a:r>
              <a:rPr lang="en-US" dirty="0">
                <a:solidFill>
                  <a:srgbClr val="FFC000"/>
                </a:solidFill>
              </a:rPr>
              <a:t> the EDC. 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This </a:t>
            </a:r>
            <a:r>
              <a:rPr lang="en-US" dirty="0">
                <a:solidFill>
                  <a:srgbClr val="FFC000"/>
                </a:solidFill>
              </a:rPr>
              <a:t>allows us to completely control all data points the provider is selecting to add detail to their chart </a:t>
            </a:r>
            <a:r>
              <a:rPr lang="en-US" dirty="0" smtClean="0">
                <a:solidFill>
                  <a:srgbClr val="FFC000"/>
                </a:solidFill>
              </a:rPr>
              <a:t>notes-   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which provides critical data details needed by pharma for optimal </a:t>
            </a:r>
            <a:r>
              <a:rPr lang="en-US" dirty="0" smtClean="0">
                <a:solidFill>
                  <a:srgbClr val="FFC000"/>
                </a:solidFill>
              </a:rPr>
              <a:t>analytics.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Control </a:t>
            </a:r>
            <a:r>
              <a:rPr lang="en-US" dirty="0">
                <a:solidFill>
                  <a:srgbClr val="FFC000"/>
                </a:solidFill>
              </a:rPr>
              <a:t>of data entered </a:t>
            </a:r>
            <a:r>
              <a:rPr lang="en-US" dirty="0" smtClean="0">
                <a:solidFill>
                  <a:srgbClr val="FFC000"/>
                </a:solidFill>
              </a:rPr>
              <a:t>by healthcare </a:t>
            </a:r>
            <a:r>
              <a:rPr lang="en-US" dirty="0">
                <a:solidFill>
                  <a:srgbClr val="FFC000"/>
                </a:solidFill>
              </a:rPr>
              <a:t>providers guarantees collection of </a:t>
            </a:r>
            <a:r>
              <a:rPr lang="en-US" dirty="0" smtClean="0">
                <a:solidFill>
                  <a:srgbClr val="FFC000"/>
                </a:solidFill>
              </a:rPr>
              <a:t>critical </a:t>
            </a:r>
            <a:r>
              <a:rPr lang="en-US" dirty="0">
                <a:solidFill>
                  <a:srgbClr val="FFC000"/>
                </a:solidFill>
              </a:rPr>
              <a:t>data points that optimize accurate and detailed </a:t>
            </a:r>
            <a:r>
              <a:rPr lang="en-US" dirty="0" smtClean="0">
                <a:solidFill>
                  <a:srgbClr val="FFC000"/>
                </a:solidFill>
              </a:rPr>
              <a:t>analytics by pharma analytics teams.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4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812" y="112542"/>
            <a:ext cx="105173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DCT, RWE, HEOR, VEO and all teams can select the specific/critical data points they desire for their particular trials or studies, to achieve optimal analytics. 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All past medical history, co-morbidities, prior medications, allergies and more can be selected from over 125 data points </a:t>
            </a:r>
            <a:r>
              <a:rPr lang="en-US" dirty="0" err="1" smtClean="0">
                <a:solidFill>
                  <a:srgbClr val="FFC000"/>
                </a:solidFill>
              </a:rPr>
              <a:t>Starwriter</a:t>
            </a:r>
            <a:r>
              <a:rPr lang="en-US" dirty="0" smtClean="0">
                <a:solidFill>
                  <a:srgbClr val="FFC000"/>
                </a:solidFill>
              </a:rPr>
              <a:t> provides. 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Control of data </a:t>
            </a:r>
            <a:r>
              <a:rPr lang="en-US" dirty="0" smtClean="0">
                <a:solidFill>
                  <a:srgbClr val="FFC000"/>
                </a:solidFill>
              </a:rPr>
              <a:t>by pharma teams, that will be entered </a:t>
            </a:r>
            <a:r>
              <a:rPr lang="en-US" dirty="0">
                <a:solidFill>
                  <a:srgbClr val="FFC000"/>
                </a:solidFill>
              </a:rPr>
              <a:t>by healthcare </a:t>
            </a:r>
            <a:r>
              <a:rPr lang="en-US" dirty="0" smtClean="0">
                <a:solidFill>
                  <a:srgbClr val="FFC000"/>
                </a:solidFill>
              </a:rPr>
              <a:t>providers, </a:t>
            </a:r>
            <a:r>
              <a:rPr lang="en-US" dirty="0">
                <a:solidFill>
                  <a:srgbClr val="FFC000"/>
                </a:solidFill>
              </a:rPr>
              <a:t>guarantees collection of critical data points that optimize accurate and detailed analytics by </a:t>
            </a:r>
            <a:r>
              <a:rPr lang="en-US" dirty="0" smtClean="0">
                <a:solidFill>
                  <a:srgbClr val="FFC000"/>
                </a:solidFill>
              </a:rPr>
              <a:t>pharma </a:t>
            </a:r>
            <a:r>
              <a:rPr lang="en-US" dirty="0">
                <a:solidFill>
                  <a:srgbClr val="FFC000"/>
                </a:solidFill>
              </a:rPr>
              <a:t>teams.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12" y="2166426"/>
            <a:ext cx="11760591" cy="456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4546"/>
            <a:ext cx="104294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Speed </a:t>
            </a:r>
            <a:r>
              <a:rPr lang="en-US" b="1" dirty="0" smtClean="0">
                <a:solidFill>
                  <a:srgbClr val="FFC000"/>
                </a:solidFill>
              </a:rPr>
              <a:t>– Real-time streaming of data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As previously described, </a:t>
            </a:r>
            <a:r>
              <a:rPr lang="en-US" dirty="0" err="1" smtClean="0">
                <a:solidFill>
                  <a:srgbClr val="FFC000"/>
                </a:solidFill>
              </a:rPr>
              <a:t>Starwriter’s</a:t>
            </a:r>
            <a:r>
              <a:rPr lang="en-US" dirty="0" smtClean="0">
                <a:solidFill>
                  <a:srgbClr val="FFC000"/>
                </a:solidFill>
              </a:rPr>
              <a:t> patented process enters data directly in the data base, as the healthcare providers are creating their chart notes in the EMR system.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With this, it adheres to the old saying,” quality in – quality out”.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Once details are in the data base, the desired, de-identified data fields are then streamed in real-time to pharma and medical device analytics teams.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This gives real-time access </a:t>
            </a:r>
            <a:r>
              <a:rPr lang="en-US" dirty="0" smtClean="0">
                <a:solidFill>
                  <a:srgbClr val="FFC000"/>
                </a:solidFill>
              </a:rPr>
              <a:t>to</a:t>
            </a:r>
            <a:r>
              <a:rPr lang="en-US" dirty="0" smtClean="0">
                <a:solidFill>
                  <a:srgbClr val="FFC000"/>
                </a:solidFill>
              </a:rPr>
              <a:t> over 125 critical data points ( only a small sample seen below )  </a:t>
            </a:r>
            <a:r>
              <a:rPr lang="en-US" dirty="0" smtClean="0">
                <a:solidFill>
                  <a:srgbClr val="FFC000"/>
                </a:solidFill>
              </a:rPr>
              <a:t>to analytics teams at pharma on all details associated with physician-patient </a:t>
            </a:r>
            <a:r>
              <a:rPr lang="en-US" dirty="0" smtClean="0">
                <a:solidFill>
                  <a:srgbClr val="FFC000"/>
                </a:solidFill>
              </a:rPr>
              <a:t>encounters for  DCTs</a:t>
            </a:r>
            <a:r>
              <a:rPr lang="en-US" dirty="0" smtClean="0">
                <a:solidFill>
                  <a:srgbClr val="FFC000"/>
                </a:solidFill>
              </a:rPr>
              <a:t>, RWE, HEOR, VEO, PRO and all other data needs</a:t>
            </a:r>
            <a:r>
              <a:rPr lang="en-US" dirty="0" smtClean="0">
                <a:solidFill>
                  <a:srgbClr val="FFC000"/>
                </a:solidFill>
              </a:rPr>
              <a:t>.  All de-identified data, of course.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08" y="2852383"/>
            <a:ext cx="11957539" cy="390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31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73" y="0"/>
            <a:ext cx="117507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I</a:t>
            </a:r>
            <a:r>
              <a:rPr lang="en-US" b="1" dirty="0" smtClean="0">
                <a:solidFill>
                  <a:srgbClr val="FFC000"/>
                </a:solidFill>
              </a:rPr>
              <a:t>mprovement </a:t>
            </a:r>
            <a:r>
              <a:rPr lang="en-US" b="1" dirty="0">
                <a:solidFill>
                  <a:srgbClr val="FFC000"/>
                </a:solidFill>
              </a:rPr>
              <a:t>over </a:t>
            </a:r>
            <a:r>
              <a:rPr lang="en-US" b="1" dirty="0" smtClean="0">
                <a:solidFill>
                  <a:srgbClr val="FFC000"/>
                </a:solidFill>
              </a:rPr>
              <a:t>time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using your company’s products </a:t>
            </a:r>
            <a:r>
              <a:rPr lang="en-US" dirty="0" smtClean="0">
                <a:solidFill>
                  <a:srgbClr val="FFC000"/>
                </a:solidFill>
              </a:rPr>
              <a:t>- captured as structured </a:t>
            </a:r>
            <a:r>
              <a:rPr lang="en-US" dirty="0">
                <a:solidFill>
                  <a:srgbClr val="FFC000"/>
                </a:solidFill>
              </a:rPr>
              <a:t>data </a:t>
            </a:r>
            <a:r>
              <a:rPr lang="en-US" dirty="0" smtClean="0">
                <a:solidFill>
                  <a:srgbClr val="FFC000"/>
                </a:solidFill>
              </a:rPr>
              <a:t>fields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 smtClean="0">
                <a:solidFill>
                  <a:srgbClr val="FFC000"/>
                </a:solidFill>
              </a:rPr>
              <a:t>ealthcare providers enter </a:t>
            </a:r>
            <a:r>
              <a:rPr lang="en-US" dirty="0">
                <a:solidFill>
                  <a:srgbClr val="FFC000"/>
                </a:solidFill>
              </a:rPr>
              <a:t>the amount of </a:t>
            </a:r>
            <a:r>
              <a:rPr lang="en-US" b="1" dirty="0">
                <a:solidFill>
                  <a:srgbClr val="FFC000"/>
                </a:solidFill>
              </a:rPr>
              <a:t>improvement, </a:t>
            </a:r>
            <a:r>
              <a:rPr lang="en-US" dirty="0">
                <a:solidFill>
                  <a:srgbClr val="FFC000"/>
                </a:solidFill>
              </a:rPr>
              <a:t>which is captured as numeric </a:t>
            </a:r>
            <a:r>
              <a:rPr lang="en-US" dirty="0" smtClean="0">
                <a:solidFill>
                  <a:srgbClr val="FFC000"/>
                </a:solidFill>
              </a:rPr>
              <a:t>data  </a:t>
            </a:r>
            <a:r>
              <a:rPr lang="en-US" dirty="0">
                <a:solidFill>
                  <a:srgbClr val="FFC000"/>
                </a:solidFill>
              </a:rPr>
              <a:t>fields from </a:t>
            </a:r>
            <a:r>
              <a:rPr lang="en-US" b="1" dirty="0">
                <a:solidFill>
                  <a:srgbClr val="FFC000"/>
                </a:solidFill>
              </a:rPr>
              <a:t>2 perspectives</a:t>
            </a:r>
            <a:r>
              <a:rPr lang="en-US" dirty="0">
                <a:solidFill>
                  <a:srgbClr val="FFC000"/>
                </a:solidFill>
              </a:rPr>
              <a:t>:</a:t>
            </a:r>
          </a:p>
          <a:p>
            <a:r>
              <a:rPr lang="en-US" dirty="0">
                <a:solidFill>
                  <a:srgbClr val="FFC000"/>
                </a:solidFill>
              </a:rPr>
              <a:t> A.  </a:t>
            </a:r>
            <a:r>
              <a:rPr lang="en-US" b="1" dirty="0" smtClean="0">
                <a:solidFill>
                  <a:srgbClr val="FFC000"/>
                </a:solidFill>
              </a:rPr>
              <a:t>percentage </a:t>
            </a:r>
            <a:r>
              <a:rPr lang="en-US" b="1" dirty="0">
                <a:solidFill>
                  <a:srgbClr val="FFC000"/>
                </a:solidFill>
              </a:rPr>
              <a:t>improvement </a:t>
            </a:r>
            <a:r>
              <a:rPr lang="en-US" dirty="0">
                <a:solidFill>
                  <a:srgbClr val="FFC000"/>
                </a:solidFill>
              </a:rPr>
              <a:t>from the prior visit- entered by the healthcare </a:t>
            </a:r>
            <a:r>
              <a:rPr lang="en-US" dirty="0" smtClean="0">
                <a:solidFill>
                  <a:srgbClr val="FFC000"/>
                </a:solidFill>
              </a:rPr>
              <a:t>provider-  </a:t>
            </a:r>
            <a:r>
              <a:rPr lang="en-US" b="1" dirty="0" smtClean="0">
                <a:solidFill>
                  <a:srgbClr val="FFC000"/>
                </a:solidFill>
              </a:rPr>
              <a:t>objective data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 B. 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VAS </a:t>
            </a:r>
            <a:r>
              <a:rPr lang="en-US" b="1" dirty="0">
                <a:solidFill>
                  <a:srgbClr val="FFC000"/>
                </a:solidFill>
              </a:rPr>
              <a:t>pain scale rating </a:t>
            </a:r>
            <a:r>
              <a:rPr lang="en-US" dirty="0">
                <a:solidFill>
                  <a:srgbClr val="FFC000"/>
                </a:solidFill>
              </a:rPr>
              <a:t>is entered by the patient </a:t>
            </a:r>
            <a:r>
              <a:rPr lang="en-US" dirty="0" smtClean="0">
                <a:solidFill>
                  <a:srgbClr val="FFC000"/>
                </a:solidFill>
              </a:rPr>
              <a:t>- </a:t>
            </a:r>
            <a:r>
              <a:rPr lang="en-US" b="1" dirty="0">
                <a:solidFill>
                  <a:srgbClr val="FFC000"/>
                </a:solidFill>
              </a:rPr>
              <a:t>subjective </a:t>
            </a:r>
            <a:r>
              <a:rPr lang="en-US" b="1" dirty="0" smtClean="0">
                <a:solidFill>
                  <a:srgbClr val="FFC000"/>
                </a:solidFill>
              </a:rPr>
              <a:t>data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Our ability to capture the improvement from one visit to the next as a numeric, in these 2 data fields, lends to more reliable and detailed statistical analytics. </a:t>
            </a:r>
          </a:p>
          <a:p>
            <a:r>
              <a:rPr lang="en-US" dirty="0">
                <a:solidFill>
                  <a:srgbClr val="FFC000"/>
                </a:solidFill>
              </a:rPr>
              <a:t>This is in strong opposition to scraping this information from other EMR systems with unstructured data.</a:t>
            </a:r>
          </a:p>
          <a:p>
            <a:r>
              <a:rPr lang="en-US" dirty="0">
                <a:solidFill>
                  <a:srgbClr val="FFC000"/>
                </a:solidFill>
              </a:rPr>
              <a:t> In other EMR systems, typically, analytics teams are lucky if the healthcare provider mentioned improvement, any grading of the improvement is even more rare.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2897945"/>
            <a:ext cx="11043139" cy="396005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643951" y="2897945"/>
            <a:ext cx="365760" cy="27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158854" y="2897945"/>
            <a:ext cx="354842" cy="172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3075" y="3070746"/>
            <a:ext cx="300250" cy="68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9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335" y="193183"/>
            <a:ext cx="1041900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 a recent study from Oracle Healthcare, pharma analytics teams listed accuracy, </a:t>
            </a:r>
            <a:r>
              <a:rPr lang="en-US" i="1" dirty="0" smtClean="0">
                <a:solidFill>
                  <a:srgbClr val="FFC000"/>
                </a:solidFill>
              </a:rPr>
              <a:t>quality and certainty of data</a:t>
            </a:r>
            <a:r>
              <a:rPr lang="en-US" dirty="0" smtClean="0">
                <a:solidFill>
                  <a:srgbClr val="FFC000"/>
                </a:solidFill>
              </a:rPr>
              <a:t>, along with </a:t>
            </a:r>
            <a:r>
              <a:rPr lang="en-US" i="1" dirty="0" smtClean="0">
                <a:solidFill>
                  <a:srgbClr val="FFC000"/>
                </a:solidFill>
              </a:rPr>
              <a:t>delays in receiving data </a:t>
            </a:r>
            <a:r>
              <a:rPr lang="en-US" dirty="0" smtClean="0">
                <a:solidFill>
                  <a:srgbClr val="FFC000"/>
                </a:solidFill>
              </a:rPr>
              <a:t>as greatest concerns.  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Starwriter’s</a:t>
            </a:r>
            <a:r>
              <a:rPr lang="en-US" dirty="0" smtClean="0">
                <a:solidFill>
                  <a:srgbClr val="FFC000"/>
                </a:solidFill>
              </a:rPr>
              <a:t> patented process provides the solution to these concerns, issues and pain points.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Currently, your company/ teams are probably obtaining clinical/ medical data from one of the larger sources. But, their data is typically unstructured, lacks accuracy/detail and is </a:t>
            </a:r>
            <a:r>
              <a:rPr lang="en-US" dirty="0">
                <a:solidFill>
                  <a:srgbClr val="FFC000"/>
                </a:solidFill>
              </a:rPr>
              <a:t>creating unnecessary time </a:t>
            </a:r>
            <a:r>
              <a:rPr lang="en-US" dirty="0" smtClean="0">
                <a:solidFill>
                  <a:srgbClr val="FFC000"/>
                </a:solidFill>
              </a:rPr>
              <a:t>delays, all of which are negatively affecting your team’s analytics. 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Quality, accuracy and speed which </a:t>
            </a:r>
            <a:r>
              <a:rPr lang="en-US" dirty="0" err="1">
                <a:solidFill>
                  <a:srgbClr val="FFC000"/>
                </a:solidFill>
              </a:rPr>
              <a:t>Starwriter</a:t>
            </a:r>
            <a:r>
              <a:rPr lang="en-US" dirty="0">
                <a:solidFill>
                  <a:srgbClr val="FFC000"/>
                </a:solidFill>
              </a:rPr>
              <a:t> data provides is always preferable to larger quantities of data with questionable accuracy, quality and time delays from other data sources, as we demonstrate In the videos on our website.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We have only been able to </a:t>
            </a:r>
            <a:r>
              <a:rPr lang="en-US" dirty="0" smtClean="0">
                <a:solidFill>
                  <a:srgbClr val="FFC000"/>
                </a:solidFill>
              </a:rPr>
              <a:t>give a high level view and skimmed the surface of our offering. </a:t>
            </a:r>
            <a:r>
              <a:rPr lang="en-US" dirty="0" smtClean="0">
                <a:solidFill>
                  <a:srgbClr val="FFC000"/>
                </a:solidFill>
              </a:rPr>
              <a:t>Since </a:t>
            </a:r>
            <a:r>
              <a:rPr lang="en-US" dirty="0" smtClean="0">
                <a:solidFill>
                  <a:srgbClr val="FFC000"/>
                </a:solidFill>
              </a:rPr>
              <a:t>seeing is believing, we recommend </a:t>
            </a:r>
            <a:r>
              <a:rPr lang="en-US" b="1" dirty="0" smtClean="0">
                <a:solidFill>
                  <a:srgbClr val="FFC000"/>
                </a:solidFill>
              </a:rPr>
              <a:t>scheduling a live demo</a:t>
            </a:r>
            <a:r>
              <a:rPr lang="en-US" dirty="0" smtClean="0">
                <a:solidFill>
                  <a:srgbClr val="FFC000"/>
                </a:solidFill>
              </a:rPr>
              <a:t>, to see how we can assist</a:t>
            </a:r>
          </a:p>
          <a:p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 smtClean="0">
                <a:solidFill>
                  <a:srgbClr val="FFC000"/>
                </a:solidFill>
              </a:rPr>
              <a:t>our company/teams.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If your teams are not able to </a:t>
            </a:r>
            <a:r>
              <a:rPr lang="en-US" b="1" dirty="0" smtClean="0">
                <a:solidFill>
                  <a:srgbClr val="FFC000"/>
                </a:solidFill>
              </a:rPr>
              <a:t>stream data in real time </a:t>
            </a:r>
            <a:r>
              <a:rPr lang="en-US" dirty="0" smtClean="0">
                <a:solidFill>
                  <a:srgbClr val="FFC000"/>
                </a:solidFill>
              </a:rPr>
              <a:t>today and if your teams are not </a:t>
            </a:r>
            <a:r>
              <a:rPr lang="en-US" b="1" dirty="0" smtClean="0">
                <a:solidFill>
                  <a:srgbClr val="FFC000"/>
                </a:solidFill>
              </a:rPr>
              <a:t>controlling data details</a:t>
            </a:r>
            <a:r>
              <a:rPr lang="en-US" dirty="0" smtClean="0">
                <a:solidFill>
                  <a:srgbClr val="FFC000"/>
                </a:solidFill>
              </a:rPr>
              <a:t>, particularly </a:t>
            </a:r>
            <a:r>
              <a:rPr lang="en-US" b="1" dirty="0" smtClean="0">
                <a:solidFill>
                  <a:srgbClr val="FFC000"/>
                </a:solidFill>
              </a:rPr>
              <a:t>patient improvement </a:t>
            </a:r>
            <a:r>
              <a:rPr lang="en-US" dirty="0" smtClean="0">
                <a:solidFill>
                  <a:srgbClr val="FFC000"/>
                </a:solidFill>
              </a:rPr>
              <a:t>using your company’s products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– please contact us today- we are eager to reveal the “Next </a:t>
            </a:r>
            <a:r>
              <a:rPr lang="en-US" dirty="0" smtClean="0">
                <a:solidFill>
                  <a:srgbClr val="FFC000"/>
                </a:solidFill>
              </a:rPr>
              <a:t>Generation” </a:t>
            </a:r>
            <a:r>
              <a:rPr lang="en-US" dirty="0" smtClean="0">
                <a:solidFill>
                  <a:srgbClr val="FFC000"/>
                </a:solidFill>
              </a:rPr>
              <a:t>data source:              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Starwriter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Medical Data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Dr Bart Ripperger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C: 602 </a:t>
            </a:r>
            <a:r>
              <a:rPr lang="en-US" dirty="0" smtClean="0">
                <a:solidFill>
                  <a:srgbClr val="FFC000"/>
                </a:solidFill>
              </a:rPr>
              <a:t>628-2880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E: bart@drbartssolutions.com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9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14100</TotalTime>
  <Words>1151</Words>
  <Application>Microsoft Office PowerPoint</Application>
  <PresentationFormat>Widescreen</PresentationFormat>
  <Paragraphs>73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     Starwriter Medical Data – the “ Next Generation” of data 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Starwriter Medical Data – the “ Next Gen” of data sources</dc:title>
  <dc:creator>Bart Ripperger</dc:creator>
  <cp:lastModifiedBy>Bart Ripperger</cp:lastModifiedBy>
  <cp:revision>69</cp:revision>
  <dcterms:created xsi:type="dcterms:W3CDTF">2020-11-29T20:59:44Z</dcterms:created>
  <dcterms:modified xsi:type="dcterms:W3CDTF">2021-02-17T01:57:56Z</dcterms:modified>
</cp:coreProperties>
</file>